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1879263" cy="118792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162" autoAdjust="0"/>
  </p:normalViewPr>
  <p:slideViewPr>
    <p:cSldViewPr snapToGrid="0">
      <p:cViewPr varScale="1">
        <p:scale>
          <a:sx n="32" d="100"/>
          <a:sy n="32" d="100"/>
        </p:scale>
        <p:origin x="19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0945" y="1944130"/>
            <a:ext cx="10097374" cy="4135743"/>
          </a:xfrm>
        </p:spPr>
        <p:txBody>
          <a:bodyPr anchor="b"/>
          <a:lstStyle>
            <a:lvl1pPr algn="ctr">
              <a:defRPr sz="77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4908" y="6239364"/>
            <a:ext cx="8909447" cy="2868071"/>
          </a:xfrm>
        </p:spPr>
        <p:txBody>
          <a:bodyPr/>
          <a:lstStyle>
            <a:lvl1pPr marL="0" indent="0" algn="ctr">
              <a:buNone/>
              <a:defRPr sz="3118"/>
            </a:lvl1pPr>
            <a:lvl2pPr marL="593949" indent="0" algn="ctr">
              <a:buNone/>
              <a:defRPr sz="2598"/>
            </a:lvl2pPr>
            <a:lvl3pPr marL="1187897" indent="0" algn="ctr">
              <a:buNone/>
              <a:defRPr sz="2338"/>
            </a:lvl3pPr>
            <a:lvl4pPr marL="1781846" indent="0" algn="ctr">
              <a:buNone/>
              <a:defRPr sz="2079"/>
            </a:lvl4pPr>
            <a:lvl5pPr marL="2375794" indent="0" algn="ctr">
              <a:buNone/>
              <a:defRPr sz="2079"/>
            </a:lvl5pPr>
            <a:lvl6pPr marL="2969743" indent="0" algn="ctr">
              <a:buNone/>
              <a:defRPr sz="2079"/>
            </a:lvl6pPr>
            <a:lvl7pPr marL="3563691" indent="0" algn="ctr">
              <a:buNone/>
              <a:defRPr sz="2079"/>
            </a:lvl7pPr>
            <a:lvl8pPr marL="4157640" indent="0" algn="ctr">
              <a:buNone/>
              <a:defRPr sz="2079"/>
            </a:lvl8pPr>
            <a:lvl9pPr marL="4751588" indent="0" algn="ctr">
              <a:buNone/>
              <a:defRPr sz="207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F543-1BC9-4790-BC25-A4B4242DCEB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8067A-6542-47D7-93D5-A8ADC3D57E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47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F543-1BC9-4790-BC25-A4B4242DCEB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8067A-6542-47D7-93D5-A8ADC3D57E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8939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01098" y="632461"/>
            <a:ext cx="2561466" cy="100671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6700" y="632461"/>
            <a:ext cx="7535907" cy="100671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F543-1BC9-4790-BC25-A4B4242DCEB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8067A-6542-47D7-93D5-A8ADC3D57E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957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F543-1BC9-4790-BC25-A4B4242DCEB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8067A-6542-47D7-93D5-A8ADC3D57E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857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513" y="2961570"/>
            <a:ext cx="10245864" cy="4941443"/>
          </a:xfrm>
        </p:spPr>
        <p:txBody>
          <a:bodyPr anchor="b"/>
          <a:lstStyle>
            <a:lvl1pPr>
              <a:defRPr sz="77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513" y="7949760"/>
            <a:ext cx="10245864" cy="2598588"/>
          </a:xfrm>
        </p:spPr>
        <p:txBody>
          <a:bodyPr/>
          <a:lstStyle>
            <a:lvl1pPr marL="0" indent="0">
              <a:buNone/>
              <a:defRPr sz="3118">
                <a:solidFill>
                  <a:schemeClr val="tx1">
                    <a:tint val="82000"/>
                  </a:schemeClr>
                </a:solidFill>
              </a:defRPr>
            </a:lvl1pPr>
            <a:lvl2pPr marL="593949" indent="0">
              <a:buNone/>
              <a:defRPr sz="2598">
                <a:solidFill>
                  <a:schemeClr val="tx1">
                    <a:tint val="82000"/>
                  </a:schemeClr>
                </a:solidFill>
              </a:defRPr>
            </a:lvl2pPr>
            <a:lvl3pPr marL="1187897" indent="0">
              <a:buNone/>
              <a:defRPr sz="2338">
                <a:solidFill>
                  <a:schemeClr val="tx1">
                    <a:tint val="82000"/>
                  </a:schemeClr>
                </a:solidFill>
              </a:defRPr>
            </a:lvl3pPr>
            <a:lvl4pPr marL="1781846" indent="0">
              <a:buNone/>
              <a:defRPr sz="2079">
                <a:solidFill>
                  <a:schemeClr val="tx1">
                    <a:tint val="82000"/>
                  </a:schemeClr>
                </a:solidFill>
              </a:defRPr>
            </a:lvl4pPr>
            <a:lvl5pPr marL="2375794" indent="0">
              <a:buNone/>
              <a:defRPr sz="2079">
                <a:solidFill>
                  <a:schemeClr val="tx1">
                    <a:tint val="82000"/>
                  </a:schemeClr>
                </a:solidFill>
              </a:defRPr>
            </a:lvl5pPr>
            <a:lvl6pPr marL="2969743" indent="0">
              <a:buNone/>
              <a:defRPr sz="2079">
                <a:solidFill>
                  <a:schemeClr val="tx1">
                    <a:tint val="82000"/>
                  </a:schemeClr>
                </a:solidFill>
              </a:defRPr>
            </a:lvl6pPr>
            <a:lvl7pPr marL="3563691" indent="0">
              <a:buNone/>
              <a:defRPr sz="2079">
                <a:solidFill>
                  <a:schemeClr val="tx1">
                    <a:tint val="82000"/>
                  </a:schemeClr>
                </a:solidFill>
              </a:defRPr>
            </a:lvl7pPr>
            <a:lvl8pPr marL="4157640" indent="0">
              <a:buNone/>
              <a:defRPr sz="2079">
                <a:solidFill>
                  <a:schemeClr val="tx1">
                    <a:tint val="82000"/>
                  </a:schemeClr>
                </a:solidFill>
              </a:defRPr>
            </a:lvl8pPr>
            <a:lvl9pPr marL="4751588" indent="0">
              <a:buNone/>
              <a:defRPr sz="207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F543-1BC9-4790-BC25-A4B4242DCEB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8067A-6542-47D7-93D5-A8ADC3D57E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8984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6699" y="3162304"/>
            <a:ext cx="5048687" cy="7537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3877" y="3162304"/>
            <a:ext cx="5048687" cy="7537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F543-1BC9-4790-BC25-A4B4242DCEB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8067A-6542-47D7-93D5-A8ADC3D57E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63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247" y="632464"/>
            <a:ext cx="10245864" cy="22961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248" y="2912070"/>
            <a:ext cx="5025484" cy="1427161"/>
          </a:xfrm>
        </p:spPr>
        <p:txBody>
          <a:bodyPr anchor="b"/>
          <a:lstStyle>
            <a:lvl1pPr marL="0" indent="0">
              <a:buNone/>
              <a:defRPr sz="3118" b="1"/>
            </a:lvl1pPr>
            <a:lvl2pPr marL="593949" indent="0">
              <a:buNone/>
              <a:defRPr sz="2598" b="1"/>
            </a:lvl2pPr>
            <a:lvl3pPr marL="1187897" indent="0">
              <a:buNone/>
              <a:defRPr sz="2338" b="1"/>
            </a:lvl3pPr>
            <a:lvl4pPr marL="1781846" indent="0">
              <a:buNone/>
              <a:defRPr sz="2079" b="1"/>
            </a:lvl4pPr>
            <a:lvl5pPr marL="2375794" indent="0">
              <a:buNone/>
              <a:defRPr sz="2079" b="1"/>
            </a:lvl5pPr>
            <a:lvl6pPr marL="2969743" indent="0">
              <a:buNone/>
              <a:defRPr sz="2079" b="1"/>
            </a:lvl6pPr>
            <a:lvl7pPr marL="3563691" indent="0">
              <a:buNone/>
              <a:defRPr sz="2079" b="1"/>
            </a:lvl7pPr>
            <a:lvl8pPr marL="4157640" indent="0">
              <a:buNone/>
              <a:defRPr sz="2079" b="1"/>
            </a:lvl8pPr>
            <a:lvl9pPr marL="4751588" indent="0">
              <a:buNone/>
              <a:defRPr sz="207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248" y="4339231"/>
            <a:ext cx="5025484" cy="63823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13878" y="2912070"/>
            <a:ext cx="5050234" cy="1427161"/>
          </a:xfrm>
        </p:spPr>
        <p:txBody>
          <a:bodyPr anchor="b"/>
          <a:lstStyle>
            <a:lvl1pPr marL="0" indent="0">
              <a:buNone/>
              <a:defRPr sz="3118" b="1"/>
            </a:lvl1pPr>
            <a:lvl2pPr marL="593949" indent="0">
              <a:buNone/>
              <a:defRPr sz="2598" b="1"/>
            </a:lvl2pPr>
            <a:lvl3pPr marL="1187897" indent="0">
              <a:buNone/>
              <a:defRPr sz="2338" b="1"/>
            </a:lvl3pPr>
            <a:lvl4pPr marL="1781846" indent="0">
              <a:buNone/>
              <a:defRPr sz="2079" b="1"/>
            </a:lvl4pPr>
            <a:lvl5pPr marL="2375794" indent="0">
              <a:buNone/>
              <a:defRPr sz="2079" b="1"/>
            </a:lvl5pPr>
            <a:lvl6pPr marL="2969743" indent="0">
              <a:buNone/>
              <a:defRPr sz="2079" b="1"/>
            </a:lvl6pPr>
            <a:lvl7pPr marL="3563691" indent="0">
              <a:buNone/>
              <a:defRPr sz="2079" b="1"/>
            </a:lvl7pPr>
            <a:lvl8pPr marL="4157640" indent="0">
              <a:buNone/>
              <a:defRPr sz="2079" b="1"/>
            </a:lvl8pPr>
            <a:lvl9pPr marL="4751588" indent="0">
              <a:buNone/>
              <a:defRPr sz="207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13878" y="4339231"/>
            <a:ext cx="5050234" cy="63823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F543-1BC9-4790-BC25-A4B4242DCEB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8067A-6542-47D7-93D5-A8ADC3D57E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76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F543-1BC9-4790-BC25-A4B4242DCEB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8067A-6542-47D7-93D5-A8ADC3D57E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360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F543-1BC9-4790-BC25-A4B4242DCEB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8067A-6542-47D7-93D5-A8ADC3D57E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108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246" y="791951"/>
            <a:ext cx="3831372" cy="2771828"/>
          </a:xfrm>
        </p:spPr>
        <p:txBody>
          <a:bodyPr anchor="b"/>
          <a:lstStyle>
            <a:lvl1pPr>
              <a:defRPr sz="415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0234" y="1710397"/>
            <a:ext cx="6013877" cy="8441976"/>
          </a:xfrm>
        </p:spPr>
        <p:txBody>
          <a:bodyPr/>
          <a:lstStyle>
            <a:lvl1pPr>
              <a:defRPr sz="4157"/>
            </a:lvl1pPr>
            <a:lvl2pPr>
              <a:defRPr sz="3637"/>
            </a:lvl2pPr>
            <a:lvl3pPr>
              <a:defRPr sz="3118"/>
            </a:lvl3pPr>
            <a:lvl4pPr>
              <a:defRPr sz="2598"/>
            </a:lvl4pPr>
            <a:lvl5pPr>
              <a:defRPr sz="2598"/>
            </a:lvl5pPr>
            <a:lvl6pPr>
              <a:defRPr sz="2598"/>
            </a:lvl6pPr>
            <a:lvl7pPr>
              <a:defRPr sz="2598"/>
            </a:lvl7pPr>
            <a:lvl8pPr>
              <a:defRPr sz="2598"/>
            </a:lvl8pPr>
            <a:lvl9pPr>
              <a:defRPr sz="25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246" y="3563779"/>
            <a:ext cx="3831372" cy="6602341"/>
          </a:xfrm>
        </p:spPr>
        <p:txBody>
          <a:bodyPr/>
          <a:lstStyle>
            <a:lvl1pPr marL="0" indent="0">
              <a:buNone/>
              <a:defRPr sz="2079"/>
            </a:lvl1pPr>
            <a:lvl2pPr marL="593949" indent="0">
              <a:buNone/>
              <a:defRPr sz="1819"/>
            </a:lvl2pPr>
            <a:lvl3pPr marL="1187897" indent="0">
              <a:buNone/>
              <a:defRPr sz="1559"/>
            </a:lvl3pPr>
            <a:lvl4pPr marL="1781846" indent="0">
              <a:buNone/>
              <a:defRPr sz="1299"/>
            </a:lvl4pPr>
            <a:lvl5pPr marL="2375794" indent="0">
              <a:buNone/>
              <a:defRPr sz="1299"/>
            </a:lvl5pPr>
            <a:lvl6pPr marL="2969743" indent="0">
              <a:buNone/>
              <a:defRPr sz="1299"/>
            </a:lvl6pPr>
            <a:lvl7pPr marL="3563691" indent="0">
              <a:buNone/>
              <a:defRPr sz="1299"/>
            </a:lvl7pPr>
            <a:lvl8pPr marL="4157640" indent="0">
              <a:buNone/>
              <a:defRPr sz="1299"/>
            </a:lvl8pPr>
            <a:lvl9pPr marL="4751588" indent="0">
              <a:buNone/>
              <a:defRPr sz="129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F543-1BC9-4790-BC25-A4B4242DCEB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8067A-6542-47D7-93D5-A8ADC3D57E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342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246" y="791951"/>
            <a:ext cx="3831372" cy="2771828"/>
          </a:xfrm>
        </p:spPr>
        <p:txBody>
          <a:bodyPr anchor="b"/>
          <a:lstStyle>
            <a:lvl1pPr>
              <a:defRPr sz="415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50234" y="1710397"/>
            <a:ext cx="6013877" cy="8441976"/>
          </a:xfrm>
        </p:spPr>
        <p:txBody>
          <a:bodyPr anchor="t"/>
          <a:lstStyle>
            <a:lvl1pPr marL="0" indent="0">
              <a:buNone/>
              <a:defRPr sz="4157"/>
            </a:lvl1pPr>
            <a:lvl2pPr marL="593949" indent="0">
              <a:buNone/>
              <a:defRPr sz="3637"/>
            </a:lvl2pPr>
            <a:lvl3pPr marL="1187897" indent="0">
              <a:buNone/>
              <a:defRPr sz="3118"/>
            </a:lvl3pPr>
            <a:lvl4pPr marL="1781846" indent="0">
              <a:buNone/>
              <a:defRPr sz="2598"/>
            </a:lvl4pPr>
            <a:lvl5pPr marL="2375794" indent="0">
              <a:buNone/>
              <a:defRPr sz="2598"/>
            </a:lvl5pPr>
            <a:lvl6pPr marL="2969743" indent="0">
              <a:buNone/>
              <a:defRPr sz="2598"/>
            </a:lvl6pPr>
            <a:lvl7pPr marL="3563691" indent="0">
              <a:buNone/>
              <a:defRPr sz="2598"/>
            </a:lvl7pPr>
            <a:lvl8pPr marL="4157640" indent="0">
              <a:buNone/>
              <a:defRPr sz="2598"/>
            </a:lvl8pPr>
            <a:lvl9pPr marL="4751588" indent="0">
              <a:buNone/>
              <a:defRPr sz="259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246" y="3563779"/>
            <a:ext cx="3831372" cy="6602341"/>
          </a:xfrm>
        </p:spPr>
        <p:txBody>
          <a:bodyPr/>
          <a:lstStyle>
            <a:lvl1pPr marL="0" indent="0">
              <a:buNone/>
              <a:defRPr sz="2079"/>
            </a:lvl1pPr>
            <a:lvl2pPr marL="593949" indent="0">
              <a:buNone/>
              <a:defRPr sz="1819"/>
            </a:lvl2pPr>
            <a:lvl3pPr marL="1187897" indent="0">
              <a:buNone/>
              <a:defRPr sz="1559"/>
            </a:lvl3pPr>
            <a:lvl4pPr marL="1781846" indent="0">
              <a:buNone/>
              <a:defRPr sz="1299"/>
            </a:lvl4pPr>
            <a:lvl5pPr marL="2375794" indent="0">
              <a:buNone/>
              <a:defRPr sz="1299"/>
            </a:lvl5pPr>
            <a:lvl6pPr marL="2969743" indent="0">
              <a:buNone/>
              <a:defRPr sz="1299"/>
            </a:lvl6pPr>
            <a:lvl7pPr marL="3563691" indent="0">
              <a:buNone/>
              <a:defRPr sz="1299"/>
            </a:lvl7pPr>
            <a:lvl8pPr marL="4157640" indent="0">
              <a:buNone/>
              <a:defRPr sz="1299"/>
            </a:lvl8pPr>
            <a:lvl9pPr marL="4751588" indent="0">
              <a:buNone/>
              <a:defRPr sz="129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6F543-1BC9-4790-BC25-A4B4242DCEB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8067A-6542-47D7-93D5-A8ADC3D57E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599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6700" y="632464"/>
            <a:ext cx="10245864" cy="2296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6700" y="3162304"/>
            <a:ext cx="10245864" cy="7537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6699" y="11010319"/>
            <a:ext cx="2672834" cy="632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5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36F543-1BC9-4790-BC25-A4B4242DCEBE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35006" y="11010319"/>
            <a:ext cx="4009251" cy="632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5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9730" y="11010319"/>
            <a:ext cx="2672834" cy="632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5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58067A-6542-47D7-93D5-A8ADC3D57E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52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187897" rtl="0" eaLnBrk="1" latinLnBrk="0" hangingPunct="1">
        <a:lnSpc>
          <a:spcPct val="90000"/>
        </a:lnSpc>
        <a:spcBef>
          <a:spcPct val="0"/>
        </a:spcBef>
        <a:buNone/>
        <a:defRPr sz="57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6974" indent="-296974" algn="l" defTabSz="1187897" rtl="0" eaLnBrk="1" latinLnBrk="0" hangingPunct="1">
        <a:lnSpc>
          <a:spcPct val="90000"/>
        </a:lnSpc>
        <a:spcBef>
          <a:spcPts val="1299"/>
        </a:spcBef>
        <a:buFont typeface="Arial" panose="020B0604020202020204" pitchFamily="34" charset="0"/>
        <a:buChar char="•"/>
        <a:defRPr sz="3637" kern="1200">
          <a:solidFill>
            <a:schemeClr val="tx1"/>
          </a:solidFill>
          <a:latin typeface="+mn-lt"/>
          <a:ea typeface="+mn-ea"/>
          <a:cs typeface="+mn-cs"/>
        </a:defRPr>
      </a:lvl1pPr>
      <a:lvl2pPr marL="890923" indent="-296974" algn="l" defTabSz="1187897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2pPr>
      <a:lvl3pPr marL="1484871" indent="-296974" algn="l" defTabSz="1187897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598" kern="1200">
          <a:solidFill>
            <a:schemeClr val="tx1"/>
          </a:solidFill>
          <a:latin typeface="+mn-lt"/>
          <a:ea typeface="+mn-ea"/>
          <a:cs typeface="+mn-cs"/>
        </a:defRPr>
      </a:lvl3pPr>
      <a:lvl4pPr marL="2078820" indent="-296974" algn="l" defTabSz="1187897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4pPr>
      <a:lvl5pPr marL="2672768" indent="-296974" algn="l" defTabSz="1187897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5pPr>
      <a:lvl6pPr marL="3266717" indent="-296974" algn="l" defTabSz="1187897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6pPr>
      <a:lvl7pPr marL="3860665" indent="-296974" algn="l" defTabSz="1187897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7pPr>
      <a:lvl8pPr marL="4454614" indent="-296974" algn="l" defTabSz="1187897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8pPr>
      <a:lvl9pPr marL="5048562" indent="-296974" algn="l" defTabSz="1187897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87897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1pPr>
      <a:lvl2pPr marL="593949" algn="l" defTabSz="1187897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2pPr>
      <a:lvl3pPr marL="1187897" algn="l" defTabSz="1187897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3pPr>
      <a:lvl4pPr marL="1781846" algn="l" defTabSz="1187897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4pPr>
      <a:lvl5pPr marL="2375794" algn="l" defTabSz="1187897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5pPr>
      <a:lvl6pPr marL="2969743" algn="l" defTabSz="1187897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6pPr>
      <a:lvl7pPr marL="3563691" algn="l" defTabSz="1187897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7pPr>
      <a:lvl8pPr marL="4157640" algn="l" defTabSz="1187897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8pPr>
      <a:lvl9pPr marL="4751588" algn="l" defTabSz="1187897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www.scopus.com/" TargetMode="External"/><Relationship Id="rId7" Type="http://schemas.openxmlformats.org/officeDocument/2006/relationships/hyperlink" Target="https://www.elsevier.com/products/scopus/scopus-ai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://www.scopus.com/" TargetMode="External"/><Relationship Id="rId4" Type="http://schemas.openxmlformats.org/officeDocument/2006/relationships/hyperlink" Target="https://kutuphane.sakarya.edu.tr/tr/icerik/0/98185/vetise-giri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0975ED-3869-FC23-1428-AB66D5E76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ack and orange text&#10;&#10;AI-generated content may be incorrect.">
            <a:extLst>
              <a:ext uri="{FF2B5EF4-FFF2-40B4-BE49-F238E27FC236}">
                <a16:creationId xmlns:a16="http://schemas.microsoft.com/office/drawing/2014/main" id="{305F50BB-56D3-CD1A-5D9F-4B72A3A830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821" y="10946825"/>
            <a:ext cx="2229930" cy="3225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733D4A6-1DD6-0350-D13C-C4A792448C47}"/>
              </a:ext>
            </a:extLst>
          </p:cNvPr>
          <p:cNvSpPr txBox="1"/>
          <p:nvPr/>
        </p:nvSpPr>
        <p:spPr>
          <a:xfrm>
            <a:off x="1426363" y="1491766"/>
            <a:ext cx="92235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 dirty="0"/>
              <a:t>“</a:t>
            </a:r>
            <a:r>
              <a:rPr lang="tr-TR" sz="3600" b="1" i="1" dirty="0"/>
              <a:t>Güvenilir b</a:t>
            </a:r>
            <a:r>
              <a:rPr lang="en-US" sz="3600" b="1" i="1" dirty="0" err="1"/>
              <a:t>ilimsel</a:t>
            </a:r>
            <a:r>
              <a:rPr lang="en-US" sz="3600" b="1" i="1" dirty="0"/>
              <a:t> </a:t>
            </a:r>
            <a:r>
              <a:rPr lang="tr-TR" sz="3600" b="1" i="1" dirty="0"/>
              <a:t>içerik</a:t>
            </a:r>
            <a:r>
              <a:rPr lang="en-US" sz="3600" b="1" i="1" dirty="0"/>
              <a:t> + </a:t>
            </a:r>
            <a:r>
              <a:rPr lang="en-US" sz="3600" b="1" i="1" dirty="0" err="1"/>
              <a:t>Etik</a:t>
            </a:r>
            <a:r>
              <a:rPr lang="en-US" sz="3600" b="1" i="1" dirty="0"/>
              <a:t> </a:t>
            </a:r>
            <a:r>
              <a:rPr lang="en-US" sz="3600" b="1" i="1" dirty="0" err="1"/>
              <a:t>yapay</a:t>
            </a:r>
            <a:r>
              <a:rPr lang="en-US" sz="3600" b="1" i="1" dirty="0"/>
              <a:t> </a:t>
            </a:r>
            <a:r>
              <a:rPr lang="en-US" sz="3600" b="1" i="1" dirty="0" err="1"/>
              <a:t>zekâ</a:t>
            </a:r>
            <a:r>
              <a:rPr lang="en-US" sz="3600" b="1" i="1" dirty="0"/>
              <a:t>”</a:t>
            </a:r>
            <a:endParaRPr lang="en-US" sz="3600" b="1" i="1" dirty="0">
              <a:solidFill>
                <a:srgbClr val="141415"/>
              </a:solidFill>
              <a:effectLst/>
              <a:latin typeface="Elsevier Serif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D7C946A-9697-0E4C-7D72-CC95B33A89D9}"/>
              </a:ext>
            </a:extLst>
          </p:cNvPr>
          <p:cNvSpPr txBox="1"/>
          <p:nvPr/>
        </p:nvSpPr>
        <p:spPr>
          <a:xfrm>
            <a:off x="8073448" y="11014821"/>
            <a:ext cx="30829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141415"/>
                </a:solidFill>
                <a:latin typeface="Elsevier Sans Serif"/>
                <a:hlinkClick r:id="rId3"/>
              </a:rPr>
              <a:t>https://www.scopus.com/</a:t>
            </a:r>
            <a:r>
              <a:rPr lang="tr-TR" dirty="0">
                <a:solidFill>
                  <a:srgbClr val="141415"/>
                </a:solidFill>
                <a:latin typeface="Elsevier Sans Serif"/>
              </a:rPr>
              <a:t> </a:t>
            </a:r>
            <a:endParaRPr lang="en-US" dirty="0">
              <a:solidFill>
                <a:srgbClr val="141415"/>
              </a:solidFill>
              <a:latin typeface="Elsevier Sans Serif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468F463-1ED3-780C-F420-090DBE3830EC}"/>
              </a:ext>
            </a:extLst>
          </p:cNvPr>
          <p:cNvGrpSpPr/>
          <p:nvPr/>
        </p:nvGrpSpPr>
        <p:grpSpPr>
          <a:xfrm>
            <a:off x="-173398" y="3971984"/>
            <a:ext cx="11329840" cy="6309420"/>
            <a:chOff x="56639" y="4645309"/>
            <a:chExt cx="11329840" cy="6309420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E9FA1F90-5C24-79DD-2BBB-AE7EE46FAE98}"/>
                </a:ext>
              </a:extLst>
            </p:cNvPr>
            <p:cNvSpPr txBox="1"/>
            <p:nvPr/>
          </p:nvSpPr>
          <p:spPr>
            <a:xfrm>
              <a:off x="5756194" y="4645309"/>
              <a:ext cx="5630285" cy="63094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>
                <a:defRPr b="0" i="0">
                  <a:solidFill>
                    <a:srgbClr val="141415"/>
                  </a:solidFill>
                  <a:effectLst/>
                  <a:latin typeface="Elsevier Sans Serif"/>
                </a:defRPr>
              </a:lvl1pPr>
            </a:lstStyle>
            <a:p>
              <a:r>
                <a:rPr lang="tr-TR" sz="2400" b="1" u="sng" dirty="0"/>
                <a:t>Nasıl erişebilirim</a:t>
              </a:r>
              <a:r>
                <a:rPr lang="en-US" sz="2400" b="1" u="sng" dirty="0"/>
                <a:t>?</a:t>
              </a:r>
            </a:p>
            <a:p>
              <a:r>
                <a:rPr lang="tr-TR" sz="2400" dirty="0"/>
                <a:t>Kurum</a:t>
              </a:r>
              <a:r>
                <a:rPr lang="en-US" sz="2400" dirty="0"/>
                <a:t> a</a:t>
              </a:r>
              <a:r>
                <a:rPr lang="tr-TR" sz="2400" dirty="0"/>
                <a:t>ğına kampüsten veya </a:t>
              </a:r>
              <a:r>
                <a:rPr lang="tr-TR" sz="2400" dirty="0">
                  <a:hlinkClick r:id="rId4"/>
                </a:rPr>
                <a:t>kampüs dışı </a:t>
              </a:r>
              <a:r>
                <a:rPr lang="tr-TR" sz="2400" dirty="0"/>
                <a:t>bağlıyken,  </a:t>
              </a:r>
              <a:r>
                <a:rPr lang="en-US" sz="2400" dirty="0">
                  <a:hlinkClick r:id="rId5"/>
                </a:rPr>
                <a:t>www.scopus.com</a:t>
              </a:r>
              <a:r>
                <a:rPr lang="en-US" sz="2400" dirty="0"/>
                <a:t> ana </a:t>
              </a:r>
              <a:r>
                <a:rPr lang="en-US" sz="2400" dirty="0" err="1"/>
                <a:t>sayfa</a:t>
              </a:r>
              <a:r>
                <a:rPr lang="en-US" sz="2400" dirty="0"/>
                <a:t> </a:t>
              </a:r>
              <a:r>
                <a:rPr lang="en-US" sz="2400" dirty="0" err="1"/>
                <a:t>arama</a:t>
              </a:r>
              <a:r>
                <a:rPr lang="en-US" sz="2400" dirty="0"/>
                <a:t> </a:t>
              </a:r>
              <a:r>
                <a:rPr lang="en-US" sz="2400" dirty="0" err="1"/>
                <a:t>pencerisinde</a:t>
              </a:r>
              <a:r>
                <a:rPr lang="en-US" sz="2400" dirty="0"/>
                <a:t> </a:t>
              </a:r>
              <a:r>
                <a:rPr lang="en-US" sz="2400" b="1" dirty="0"/>
                <a:t>Scopus AI </a:t>
              </a:r>
              <a:r>
                <a:rPr lang="en-US" sz="2400" dirty="0" err="1"/>
                <a:t>sekmesine</a:t>
              </a:r>
              <a:r>
                <a:rPr lang="en-US" sz="2400" dirty="0"/>
                <a:t> </a:t>
              </a:r>
              <a:r>
                <a:rPr lang="en-US" sz="2400" dirty="0" err="1"/>
                <a:t>tıklayın</a:t>
              </a:r>
              <a:r>
                <a:rPr lang="en-US" sz="2400" dirty="0"/>
                <a:t> ve </a:t>
              </a:r>
              <a:r>
                <a:rPr lang="en-US" sz="2400" dirty="0" err="1"/>
                <a:t>benzeri</a:t>
              </a:r>
              <a:r>
                <a:rPr lang="en-US" sz="2400" dirty="0"/>
                <a:t> </a:t>
              </a:r>
              <a:r>
                <a:rPr lang="en-US" sz="2400" dirty="0" err="1"/>
                <a:t>görülmemiş</a:t>
              </a:r>
              <a:r>
                <a:rPr lang="en-US" sz="2400" dirty="0"/>
                <a:t> </a:t>
              </a:r>
              <a:r>
                <a:rPr lang="en-US" sz="2400" dirty="0" err="1"/>
                <a:t>bir</a:t>
              </a:r>
              <a:r>
                <a:rPr lang="en-US" sz="2400" dirty="0"/>
                <a:t> </a:t>
              </a:r>
              <a:r>
                <a:rPr lang="en-US" sz="2400" dirty="0" err="1"/>
                <a:t>hızla</a:t>
              </a:r>
              <a:r>
                <a:rPr lang="en-US" sz="2400" dirty="0"/>
                <a:t>, </a:t>
              </a:r>
              <a:r>
                <a:rPr lang="en-US" sz="2400" dirty="0" err="1"/>
                <a:t>güvenilir</a:t>
              </a:r>
              <a:r>
                <a:rPr lang="en-US" sz="2400" dirty="0"/>
                <a:t> </a:t>
              </a:r>
              <a:r>
                <a:rPr lang="en-US" sz="2400" dirty="0" err="1"/>
                <a:t>verilere</a:t>
              </a:r>
              <a:r>
                <a:rPr lang="en-US" sz="2400" dirty="0"/>
                <a:t> </a:t>
              </a:r>
              <a:r>
                <a:rPr lang="en-US" sz="2400" dirty="0" err="1"/>
                <a:t>dayanarak</a:t>
              </a:r>
              <a:r>
                <a:rPr lang="en-US" sz="2400" dirty="0"/>
                <a:t> </a:t>
              </a:r>
              <a:r>
                <a:rPr lang="en-US" sz="2400" dirty="0" err="1"/>
                <a:t>araştırma</a:t>
              </a:r>
              <a:r>
                <a:rPr lang="en-US" sz="2400" dirty="0"/>
                <a:t> ve</a:t>
              </a:r>
              <a:r>
                <a:rPr lang="tr-TR" sz="2400" dirty="0"/>
                <a:t> öğrenme</a:t>
              </a:r>
              <a:r>
                <a:rPr lang="en-US" sz="2400" dirty="0"/>
                <a:t> </a:t>
              </a:r>
              <a:r>
                <a:rPr lang="en-US" sz="2400" dirty="0" err="1"/>
                <a:t>süreçlerinizi</a:t>
              </a:r>
              <a:r>
                <a:rPr lang="en-US" sz="2400" dirty="0"/>
                <a:t> hem </a:t>
              </a:r>
              <a:r>
                <a:rPr lang="en-US" sz="2400" dirty="0" err="1"/>
                <a:t>kolaylaştırın</a:t>
              </a:r>
              <a:r>
                <a:rPr lang="en-US" sz="2400" dirty="0"/>
                <a:t> hem de </a:t>
              </a:r>
              <a:r>
                <a:rPr lang="en-US" sz="2400" dirty="0" err="1"/>
                <a:t>iyileştirin</a:t>
              </a:r>
              <a:r>
                <a:rPr lang="en-US" sz="2400" dirty="0"/>
                <a:t>.</a:t>
              </a:r>
              <a:endParaRPr lang="tr-TR" sz="2400" dirty="0"/>
            </a:p>
            <a:p>
              <a:pPr>
                <a:spcBef>
                  <a:spcPts val="1200"/>
                </a:spcBef>
                <a:spcAft>
                  <a:spcPts val="1200"/>
                </a:spcAft>
              </a:pPr>
              <a:r>
                <a:rPr lang="en-US" sz="2400" b="1" u="sng" dirty="0"/>
                <a:t>Scopus AI </a:t>
              </a:r>
              <a:r>
                <a:rPr lang="en-US" sz="2400" b="1" u="sng" dirty="0" err="1"/>
                <a:t>ile</a:t>
              </a:r>
              <a:r>
                <a:rPr lang="en-US" sz="2400" b="1" u="sng" dirty="0"/>
                <a:t> </a:t>
              </a:r>
              <a:r>
                <a:rPr lang="en-US" sz="2400" b="1" u="sng" dirty="0" err="1"/>
                <a:t>nas</a:t>
              </a:r>
              <a:r>
                <a:rPr lang="tr-TR" sz="2400" b="1" u="sng" dirty="0"/>
                <a:t>ıl bir </a:t>
              </a:r>
              <a:r>
                <a:rPr lang="en-US" sz="2400" b="1" u="sng" dirty="0" err="1"/>
                <a:t>araştırma</a:t>
              </a:r>
              <a:r>
                <a:rPr lang="en-US" sz="2400" b="1" u="sng" dirty="0"/>
                <a:t> </a:t>
              </a:r>
              <a:r>
                <a:rPr lang="en-US" sz="2400" b="1" u="sng" dirty="0" err="1"/>
                <a:t>deneyimi</a:t>
              </a:r>
              <a:r>
                <a:rPr lang="en-US" sz="2400" b="1" u="sng" dirty="0"/>
                <a:t> </a:t>
              </a:r>
              <a:r>
                <a:rPr lang="tr-TR" sz="2400" b="1" u="sng" dirty="0"/>
                <a:t>sizi bekliyor</a:t>
              </a:r>
              <a:r>
                <a:rPr lang="en-US" sz="2400" b="1" u="sng" dirty="0"/>
                <a:t>?</a:t>
              </a:r>
              <a:endParaRPr lang="tr-TR" sz="2400" b="1" u="sng" dirty="0"/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dirty="0" err="1"/>
                <a:t>Sorgu</a:t>
              </a:r>
              <a:r>
                <a:rPr lang="en-US" sz="2400" dirty="0"/>
                <a:t>/</a:t>
              </a:r>
              <a:r>
                <a:rPr lang="en-US" sz="2400" dirty="0" err="1"/>
                <a:t>konu</a:t>
              </a:r>
              <a:r>
                <a:rPr lang="en-US" sz="2400" dirty="0"/>
                <a:t> </a:t>
              </a:r>
              <a:r>
                <a:rPr lang="en-US" sz="2400" dirty="0" err="1"/>
                <a:t>özetleri</a:t>
              </a:r>
              <a:r>
                <a:rPr lang="tr-TR" sz="2400" dirty="0"/>
                <a:t>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r-TR" sz="2400" dirty="0"/>
                <a:t>K</a:t>
              </a:r>
              <a:r>
                <a:rPr lang="en-US" sz="2400" dirty="0" err="1"/>
                <a:t>avram</a:t>
              </a:r>
              <a:r>
                <a:rPr lang="en-US" sz="2400" dirty="0"/>
                <a:t> </a:t>
              </a:r>
              <a:r>
                <a:rPr lang="en-US" sz="2400" dirty="0" err="1"/>
                <a:t>haritalandırma</a:t>
              </a:r>
              <a:endParaRPr lang="tr-TR" sz="2400" dirty="0"/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r-TR" sz="2400" dirty="0"/>
                <a:t>Ö</a:t>
              </a:r>
              <a:r>
                <a:rPr lang="en-US" sz="2400" dirty="0"/>
                <a:t>ne </a:t>
              </a:r>
              <a:r>
                <a:rPr lang="en-US" sz="2400" dirty="0" err="1"/>
                <a:t>çıkan</a:t>
              </a:r>
              <a:r>
                <a:rPr lang="en-US" sz="2400" dirty="0"/>
                <a:t> </a:t>
              </a:r>
              <a:r>
                <a:rPr lang="en-US" sz="2400" dirty="0" err="1"/>
                <a:t>uzmanları</a:t>
              </a:r>
              <a:r>
                <a:rPr lang="en-US" sz="2400" dirty="0"/>
                <a:t> </a:t>
              </a:r>
              <a:r>
                <a:rPr lang="en-US" sz="2400" dirty="0" err="1"/>
                <a:t>keşfetme</a:t>
              </a:r>
              <a:endParaRPr lang="tr-TR" sz="2400" dirty="0"/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r-TR" sz="2400" dirty="0"/>
                <a:t>T</a:t>
              </a:r>
              <a:r>
                <a:rPr lang="en-US" sz="2400" dirty="0" err="1"/>
                <a:t>ematik</a:t>
              </a:r>
              <a:r>
                <a:rPr lang="en-US" sz="2400" dirty="0"/>
                <a:t> </a:t>
              </a:r>
              <a:r>
                <a:rPr lang="en-US" sz="2400" dirty="0" err="1"/>
                <a:t>analiz</a:t>
              </a:r>
              <a:endParaRPr lang="en-US" sz="2400" dirty="0"/>
            </a:p>
            <a:p>
              <a:endParaRPr lang="en-US" sz="2400" dirty="0"/>
            </a:p>
            <a:p>
              <a:endParaRPr lang="en-US" sz="2400" dirty="0"/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9D5DDF83-259E-B5CB-01C2-5303308FA26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6639" y="4960324"/>
              <a:ext cx="6211519" cy="4878779"/>
            </a:xfrm>
            <a:prstGeom prst="rect">
              <a:avLst/>
            </a:prstGeom>
          </p:spPr>
        </p:pic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66B09BCE-CD32-F092-728B-BE6E4C7350E2}"/>
              </a:ext>
            </a:extLst>
          </p:cNvPr>
          <p:cNvSpPr txBox="1"/>
          <p:nvPr/>
        </p:nvSpPr>
        <p:spPr>
          <a:xfrm>
            <a:off x="1" y="9879372"/>
            <a:ext cx="11879262" cy="830997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Scopus AI </a:t>
            </a:r>
            <a:r>
              <a:rPr lang="en-US" sz="2400" dirty="0" err="1">
                <a:solidFill>
                  <a:schemeClr val="bg1"/>
                </a:solidFill>
              </a:rPr>
              <a:t>hakkında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daha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fazla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bilgi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edinmek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için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bu</a:t>
            </a:r>
            <a:r>
              <a:rPr lang="en-US" sz="2400" dirty="0">
                <a:solidFill>
                  <a:schemeClr val="bg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400" dirty="0" err="1">
                <a:solidFill>
                  <a:schemeClr val="bg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sayfaya</a:t>
            </a:r>
            <a:r>
              <a:rPr lang="en-US" sz="2400" dirty="0">
                <a:solidFill>
                  <a:schemeClr val="bg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göz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atabilir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veya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kütüphanenizle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iletişime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geçebilirsiniz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523FF2-BD50-7FEF-D039-051BA4FB6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187926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6" name="Picture 2" descr="Scopus AI Product Label no TM graphite">
            <a:extLst>
              <a:ext uri="{FF2B5EF4-FFF2-40B4-BE49-F238E27FC236}">
                <a16:creationId xmlns:a16="http://schemas.microsoft.com/office/drawing/2014/main" id="{CD857086-8116-ED7C-847E-2AA892F345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21" y="369980"/>
            <a:ext cx="3474980" cy="1088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2559BA8-E946-3D20-589E-8C945189F616}"/>
              </a:ext>
            </a:extLst>
          </p:cNvPr>
          <p:cNvSpPr txBox="1"/>
          <p:nvPr/>
        </p:nvSpPr>
        <p:spPr>
          <a:xfrm>
            <a:off x="892636" y="2178032"/>
            <a:ext cx="1029096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200" i="1" dirty="0"/>
              <a:t>Gen AI destekli bilimsel araştırma aracı </a:t>
            </a:r>
            <a:r>
              <a:rPr lang="tr-TR" sz="3200" b="1" i="1" dirty="0"/>
              <a:t>Scopus AI, </a:t>
            </a:r>
            <a:r>
              <a:rPr lang="tr-TR" sz="3200" i="1" dirty="0"/>
              <a:t>kurumu</a:t>
            </a:r>
            <a:r>
              <a:rPr lang="en-US" sz="3200" i="1" dirty="0"/>
              <a:t>m</a:t>
            </a:r>
            <a:r>
              <a:rPr lang="tr-TR" sz="3200" i="1" dirty="0"/>
              <a:t>uz</a:t>
            </a:r>
            <a:r>
              <a:rPr lang="en-US" sz="3200" i="1" dirty="0"/>
              <a:t> </a:t>
            </a:r>
            <a:r>
              <a:rPr lang="tr-TR" sz="3200" i="1" dirty="0"/>
              <a:t> öğrenci ve araştırmacılarının </a:t>
            </a:r>
          </a:p>
          <a:p>
            <a:pPr algn="ctr"/>
            <a:r>
              <a:rPr lang="tr-TR" sz="3200" i="1" dirty="0"/>
              <a:t>erişimine sağlanmıştır. </a:t>
            </a:r>
            <a:endParaRPr lang="en-US" sz="3200" i="1" dirty="0">
              <a:solidFill>
                <a:srgbClr val="141415"/>
              </a:solidFill>
              <a:effectLst/>
              <a:latin typeface="Elsevier Serif"/>
            </a:endParaRPr>
          </a:p>
        </p:txBody>
      </p:sp>
    </p:spTree>
    <p:extLst>
      <p:ext uri="{BB962C8B-B14F-4D97-AF65-F5344CB8AC3E}">
        <p14:creationId xmlns:p14="http://schemas.microsoft.com/office/powerpoint/2010/main" val="3003910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49ac42a-3eb4-4074-b885-aea26bd6241e}" enabled="1" method="Standard" siteId="{9274ee3f-9425-4109-a27f-9fb15c10675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419</TotalTime>
  <Words>123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Elsevier Sans Serif</vt:lpstr>
      <vt:lpstr>Elsevier Serif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Akbulut, Ezgi (ELS-HBE)</dc:creator>
  <cp:lastModifiedBy>Sak, Saide (ELS-HBE)</cp:lastModifiedBy>
  <cp:revision>11</cp:revision>
  <dcterms:created xsi:type="dcterms:W3CDTF">2025-10-10T14:12:13Z</dcterms:created>
  <dcterms:modified xsi:type="dcterms:W3CDTF">2026-01-20T13:22:11Z</dcterms:modified>
</cp:coreProperties>
</file>